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1" d="100"/>
          <a:sy n="71" d="100"/>
        </p:scale>
        <p:origin x="67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7B2A157-4E57-471E-85D9-57506CBB03D2}" type="datetimeFigureOut">
              <a:rPr lang="ru-RU" smtClean="0"/>
              <a:t>23.02.2021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7F59C96-65EA-4BBE-923B-940C2B454362}" type="slidenum">
              <a:rPr lang="ru-RU" smtClean="0"/>
              <a:t>‹#›</a:t>
            </a:fld>
            <a:endParaRPr lang="ru-RU"/>
          </a:p>
        </p:txBody>
      </p:sp>
    </p:spTree>
    <p:extLst>
      <p:ext uri="{BB962C8B-B14F-4D97-AF65-F5344CB8AC3E}">
        <p14:creationId xmlns:p14="http://schemas.microsoft.com/office/powerpoint/2010/main" val="2342921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7B2A157-4E57-471E-85D9-57506CBB03D2}" type="datetimeFigureOut">
              <a:rPr lang="ru-RU" smtClean="0"/>
              <a:t>23.02.2021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7F59C96-65EA-4BBE-923B-940C2B454362}" type="slidenum">
              <a:rPr lang="ru-RU" smtClean="0"/>
              <a:t>‹#›</a:t>
            </a:fld>
            <a:endParaRPr lang="ru-RU"/>
          </a:p>
        </p:txBody>
      </p:sp>
    </p:spTree>
    <p:extLst>
      <p:ext uri="{BB962C8B-B14F-4D97-AF65-F5344CB8AC3E}">
        <p14:creationId xmlns:p14="http://schemas.microsoft.com/office/powerpoint/2010/main" val="2710591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7B2A157-4E57-471E-85D9-57506CBB03D2}" type="datetimeFigureOut">
              <a:rPr lang="ru-RU" smtClean="0"/>
              <a:t>23.02.2021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7F59C96-65EA-4BBE-923B-940C2B454362}" type="slidenum">
              <a:rPr lang="ru-RU" smtClean="0"/>
              <a:t>‹#›</a:t>
            </a:fld>
            <a:endParaRPr lang="ru-RU"/>
          </a:p>
        </p:txBody>
      </p:sp>
    </p:spTree>
    <p:extLst>
      <p:ext uri="{BB962C8B-B14F-4D97-AF65-F5344CB8AC3E}">
        <p14:creationId xmlns:p14="http://schemas.microsoft.com/office/powerpoint/2010/main" val="3703319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7B2A157-4E57-471E-85D9-57506CBB03D2}" type="datetimeFigureOut">
              <a:rPr lang="ru-RU" smtClean="0"/>
              <a:t>23.02.2021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7F59C96-65EA-4BBE-923B-940C2B454362}" type="slidenum">
              <a:rPr lang="ru-RU" smtClean="0"/>
              <a:t>‹#›</a:t>
            </a:fld>
            <a:endParaRPr lang="ru-RU"/>
          </a:p>
        </p:txBody>
      </p:sp>
    </p:spTree>
    <p:extLst>
      <p:ext uri="{BB962C8B-B14F-4D97-AF65-F5344CB8AC3E}">
        <p14:creationId xmlns:p14="http://schemas.microsoft.com/office/powerpoint/2010/main" val="1267184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7B2A157-4E57-471E-85D9-57506CBB03D2}" type="datetimeFigureOut">
              <a:rPr lang="ru-RU" smtClean="0"/>
              <a:t>23.02.2021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7F59C96-65EA-4BBE-923B-940C2B454362}" type="slidenum">
              <a:rPr lang="ru-RU" smtClean="0"/>
              <a:t>‹#›</a:t>
            </a:fld>
            <a:endParaRPr lang="ru-RU"/>
          </a:p>
        </p:txBody>
      </p:sp>
    </p:spTree>
    <p:extLst>
      <p:ext uri="{BB962C8B-B14F-4D97-AF65-F5344CB8AC3E}">
        <p14:creationId xmlns:p14="http://schemas.microsoft.com/office/powerpoint/2010/main" val="3141437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7B2A157-4E57-471E-85D9-57506CBB03D2}" type="datetimeFigureOut">
              <a:rPr lang="ru-RU" smtClean="0"/>
              <a:t>23.02.2021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7F59C96-65EA-4BBE-923B-940C2B454362}" type="slidenum">
              <a:rPr lang="ru-RU" smtClean="0"/>
              <a:t>‹#›</a:t>
            </a:fld>
            <a:endParaRPr lang="ru-RU"/>
          </a:p>
        </p:txBody>
      </p:sp>
    </p:spTree>
    <p:extLst>
      <p:ext uri="{BB962C8B-B14F-4D97-AF65-F5344CB8AC3E}">
        <p14:creationId xmlns:p14="http://schemas.microsoft.com/office/powerpoint/2010/main" val="3744331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7B2A157-4E57-471E-85D9-57506CBB03D2}" type="datetimeFigureOut">
              <a:rPr lang="ru-RU" smtClean="0"/>
              <a:t>23.02.2021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7F59C96-65EA-4BBE-923B-940C2B454362}" type="slidenum">
              <a:rPr lang="ru-RU" smtClean="0"/>
              <a:t>‹#›</a:t>
            </a:fld>
            <a:endParaRPr lang="ru-RU"/>
          </a:p>
        </p:txBody>
      </p:sp>
    </p:spTree>
    <p:extLst>
      <p:ext uri="{BB962C8B-B14F-4D97-AF65-F5344CB8AC3E}">
        <p14:creationId xmlns:p14="http://schemas.microsoft.com/office/powerpoint/2010/main" val="1891285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7B2A157-4E57-471E-85D9-57506CBB03D2}" type="datetimeFigureOut">
              <a:rPr lang="ru-RU" smtClean="0"/>
              <a:t>23.02.2021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7F59C96-65EA-4BBE-923B-940C2B454362}" type="slidenum">
              <a:rPr lang="ru-RU" smtClean="0"/>
              <a:t>‹#›</a:t>
            </a:fld>
            <a:endParaRPr lang="ru-RU"/>
          </a:p>
        </p:txBody>
      </p:sp>
    </p:spTree>
    <p:extLst>
      <p:ext uri="{BB962C8B-B14F-4D97-AF65-F5344CB8AC3E}">
        <p14:creationId xmlns:p14="http://schemas.microsoft.com/office/powerpoint/2010/main" val="3625046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7B2A157-4E57-471E-85D9-57506CBB03D2}" type="datetimeFigureOut">
              <a:rPr lang="ru-RU" smtClean="0"/>
              <a:t>23.02.2021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7F59C96-65EA-4BBE-923B-940C2B454362}" type="slidenum">
              <a:rPr lang="ru-RU" smtClean="0"/>
              <a:t>‹#›</a:t>
            </a:fld>
            <a:endParaRPr lang="ru-RU"/>
          </a:p>
        </p:txBody>
      </p:sp>
    </p:spTree>
    <p:extLst>
      <p:ext uri="{BB962C8B-B14F-4D97-AF65-F5344CB8AC3E}">
        <p14:creationId xmlns:p14="http://schemas.microsoft.com/office/powerpoint/2010/main" val="2143981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7B2A157-4E57-471E-85D9-57506CBB03D2}" type="datetimeFigureOut">
              <a:rPr lang="ru-RU" smtClean="0"/>
              <a:t>23.02.2021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7F59C96-65EA-4BBE-923B-940C2B454362}" type="slidenum">
              <a:rPr lang="ru-RU" smtClean="0"/>
              <a:t>‹#›</a:t>
            </a:fld>
            <a:endParaRPr lang="ru-RU"/>
          </a:p>
        </p:txBody>
      </p:sp>
    </p:spTree>
    <p:extLst>
      <p:ext uri="{BB962C8B-B14F-4D97-AF65-F5344CB8AC3E}">
        <p14:creationId xmlns:p14="http://schemas.microsoft.com/office/powerpoint/2010/main" val="1282202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7B2A157-4E57-471E-85D9-57506CBB03D2}" type="datetimeFigureOut">
              <a:rPr lang="ru-RU" smtClean="0"/>
              <a:t>23.02.2021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7F59C96-65EA-4BBE-923B-940C2B454362}" type="slidenum">
              <a:rPr lang="ru-RU" smtClean="0"/>
              <a:t>‹#›</a:t>
            </a:fld>
            <a:endParaRPr lang="ru-RU"/>
          </a:p>
        </p:txBody>
      </p:sp>
    </p:spTree>
    <p:extLst>
      <p:ext uri="{BB962C8B-B14F-4D97-AF65-F5344CB8AC3E}">
        <p14:creationId xmlns:p14="http://schemas.microsoft.com/office/powerpoint/2010/main" val="4187187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B2A157-4E57-471E-85D9-57506CBB03D2}" type="datetimeFigureOut">
              <a:rPr lang="ru-RU" smtClean="0"/>
              <a:t>23.02.2021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F59C96-65EA-4BBE-923B-940C2B454362}" type="slidenum">
              <a:rPr lang="ru-RU" smtClean="0"/>
              <a:t>‹#›</a:t>
            </a:fld>
            <a:endParaRPr lang="ru-RU"/>
          </a:p>
        </p:txBody>
      </p:sp>
    </p:spTree>
    <p:extLst>
      <p:ext uri="{BB962C8B-B14F-4D97-AF65-F5344CB8AC3E}">
        <p14:creationId xmlns:p14="http://schemas.microsoft.com/office/powerpoint/2010/main" val="16800542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37447" y="1902292"/>
            <a:ext cx="9144000" cy="2387600"/>
          </a:xfrm>
        </p:spPr>
        <p:txBody>
          <a:bodyPr>
            <a:normAutofit fontScale="90000"/>
          </a:bodyPr>
          <a:lstStyle/>
          <a:p>
            <a:r>
              <a:rPr lang="ru-RU" b="1" smtClean="0">
                <a:latin typeface="Bookman Old Style" panose="02050604050505020204" pitchFamily="18" charset="0"/>
              </a:rPr>
              <a:t>Кадастрлық бірліктер жүйесі және олардың құрамдас элементтері.</a:t>
            </a:r>
            <a:endParaRPr lang="ru-RU" b="1">
              <a:latin typeface="Bookman Old Style" panose="02050604050505020204" pitchFamily="18" charset="0"/>
            </a:endParaRPr>
          </a:p>
        </p:txBody>
      </p:sp>
    </p:spTree>
    <p:extLst>
      <p:ext uri="{BB962C8B-B14F-4D97-AF65-F5344CB8AC3E}">
        <p14:creationId xmlns:p14="http://schemas.microsoft.com/office/powerpoint/2010/main" val="3063463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72353" y="860612"/>
            <a:ext cx="9560859" cy="4397188"/>
          </a:xfrm>
        </p:spPr>
        <p:txBody>
          <a:bodyPr>
            <a:noAutofit/>
          </a:bodyPr>
          <a:lstStyle/>
          <a:p>
            <a:pPr algn="just"/>
            <a:r>
              <a:rPr lang="ru-RU" sz="2800" smtClean="0">
                <a:latin typeface="Bookman Old Style" panose="02050604050505020204" pitchFamily="18" charset="0"/>
              </a:rPr>
              <a:t>Жер қорын жер санаттары мен жер пайдаланушылар бойынша жіктеу кадастрлық бірліктердің және олардың құрамдас элементтерінің белгілі бір жүйесіне негізделеді. Әдетте статистикадағы бақылау және есепке алу бірлігі ретінде санау операциясы кезінде топтастырудың бастапқы бірлігі ретінде қызмет ететін элемент саналады. Қазақстандағы жер кадастрының негізгі бірлігі ретінде жер учаскесі саналады.</a:t>
            </a:r>
            <a:endParaRPr lang="ru-RU" sz="2800">
              <a:latin typeface="Bookman Old Style" panose="02050604050505020204" pitchFamily="18" charset="0"/>
            </a:endParaRPr>
          </a:p>
        </p:txBody>
      </p:sp>
    </p:spTree>
    <p:extLst>
      <p:ext uri="{BB962C8B-B14F-4D97-AF65-F5344CB8AC3E}">
        <p14:creationId xmlns:p14="http://schemas.microsoft.com/office/powerpoint/2010/main" val="3783384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74059" y="1425387"/>
            <a:ext cx="9560859" cy="2326341"/>
          </a:xfrm>
        </p:spPr>
        <p:txBody>
          <a:bodyPr>
            <a:noAutofit/>
          </a:bodyPr>
          <a:lstStyle/>
          <a:p>
            <a:pPr algn="just"/>
            <a:r>
              <a:rPr lang="ru-RU" sz="2800" smtClean="0">
                <a:latin typeface="Bookman Old Style" panose="02050604050505020204" pitchFamily="18" charset="0"/>
              </a:rPr>
              <a:t>Жер учаскесі-нысаналы мақсаты бар жер аумағының, құқық субъектісінің учаскесі, яғни жер пайдалану немесе жер иелену, сондай-ақ жергілікті жерде және карталарда (жоспарларда) белгіленген шекаралар бар аумақ.</a:t>
            </a:r>
            <a:endParaRPr lang="ru-RU" sz="2800">
              <a:latin typeface="Bookman Old Style" panose="02050604050505020204" pitchFamily="18" charset="0"/>
            </a:endParaRPr>
          </a:p>
        </p:txBody>
      </p:sp>
    </p:spTree>
    <p:extLst>
      <p:ext uri="{BB962C8B-B14F-4D97-AF65-F5344CB8AC3E}">
        <p14:creationId xmlns:p14="http://schemas.microsoft.com/office/powerpoint/2010/main" val="610645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74059" y="1425386"/>
            <a:ext cx="10165976" cy="4491319"/>
          </a:xfrm>
        </p:spPr>
        <p:txBody>
          <a:bodyPr>
            <a:noAutofit/>
          </a:bodyPr>
          <a:lstStyle/>
          <a:p>
            <a:pPr algn="just"/>
            <a:r>
              <a:rPr lang="ru-RU" sz="2800" smtClean="0">
                <a:latin typeface="Bookman Old Style" panose="02050604050505020204" pitchFamily="18" charset="0"/>
              </a:rPr>
              <a:t>Қазақстан Республикасының ауыл шаруашылығындағы шаруашылық жүргізуші субъектілердің нысандары бойынша жерді бөлу пайдалану сипаты бойынша ерекшеленеді және жергілікті жерде оқшауланған алқаптардың контурына бөлінеді. Жер алқаптары - бұл жерді өндіріс құралы ретінде пайдаланудың экономикалық, шаруашылық нысаны. Алқаптардың қатынасы бойынша ауылшаруашылық өндірісінде жерді пайдалану сипатын және белгілі бір дәрежеде фермалардың бағыты мен мамандануын бағалауға болады.</a:t>
            </a:r>
            <a:endParaRPr lang="ru-RU" sz="2800">
              <a:latin typeface="Bookman Old Style" panose="02050604050505020204" pitchFamily="18" charset="0"/>
            </a:endParaRPr>
          </a:p>
        </p:txBody>
      </p:sp>
    </p:spTree>
    <p:extLst>
      <p:ext uri="{BB962C8B-B14F-4D97-AF65-F5344CB8AC3E}">
        <p14:creationId xmlns:p14="http://schemas.microsoft.com/office/powerpoint/2010/main" val="2530828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62317" y="1559859"/>
            <a:ext cx="9507071" cy="3254188"/>
          </a:xfrm>
        </p:spPr>
        <p:txBody>
          <a:bodyPr>
            <a:noAutofit/>
          </a:bodyPr>
          <a:lstStyle/>
          <a:p>
            <a:pPr algn="just"/>
            <a:r>
              <a:rPr lang="ru-RU" sz="2800" smtClean="0">
                <a:latin typeface="Bookman Old Style" panose="02050604050505020204" pitchFamily="18" charset="0"/>
              </a:rPr>
              <a:t>Жер алқабы деп нақты шаруашылық мақсаттар үшін жүйелі түрде пайдаланылатын және белгілі бір табиғи-тарихи қасиеттері бар аумақ (жер пайдалану учаскесінің бір бөлігі) саналады. Бұл ауылшаруашылық жерлерінің мемлекеттік жер кадастрындағы негізгі элемент.</a:t>
            </a:r>
            <a:endParaRPr lang="ru-RU" sz="2800">
              <a:latin typeface="Bookman Old Style" panose="02050604050505020204" pitchFamily="18" charset="0"/>
            </a:endParaRPr>
          </a:p>
        </p:txBody>
      </p:sp>
    </p:spTree>
    <p:extLst>
      <p:ext uri="{BB962C8B-B14F-4D97-AF65-F5344CB8AC3E}">
        <p14:creationId xmlns:p14="http://schemas.microsoft.com/office/powerpoint/2010/main" val="2952423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62317" y="1559858"/>
            <a:ext cx="9507071" cy="4303059"/>
          </a:xfrm>
        </p:spPr>
        <p:txBody>
          <a:bodyPr>
            <a:noAutofit/>
          </a:bodyPr>
          <a:lstStyle/>
          <a:p>
            <a:pPr algn="just"/>
            <a:r>
              <a:rPr lang="ru-RU" sz="2800" smtClean="0">
                <a:latin typeface="Bookman Old Style" panose="02050604050505020204" pitchFamily="18" charset="0"/>
              </a:rPr>
              <a:t>Жер алқаптарының түрлері мен саны халық шаруашылығы салаларындағы жердің жұмыс істеу сипатына байланысты. Осыған байланысты ауылшаруашылық және ауылшаруашылық емес мақсатындағы жерлер болып бөлінеді. Сонымен қатар, барлық жер алқаптары ауылшаруашылық алқаптарына (егістік, тыңайған жерлер, көпжылдық екпелер, шабындықтар мен жайылымдар) және ауылшаруашылық емес алқаптарына (орман, бұта, батпақтар, ғимараттар астында, жолдар астында, су астында және т.б.) бөлінеді.</a:t>
            </a:r>
            <a:endParaRPr lang="ru-RU" sz="2800">
              <a:latin typeface="Bookman Old Style" panose="02050604050505020204" pitchFamily="18" charset="0"/>
            </a:endParaRPr>
          </a:p>
        </p:txBody>
      </p:sp>
    </p:spTree>
    <p:extLst>
      <p:ext uri="{BB962C8B-B14F-4D97-AF65-F5344CB8AC3E}">
        <p14:creationId xmlns:p14="http://schemas.microsoft.com/office/powerpoint/2010/main" val="3041807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05119" y="874059"/>
            <a:ext cx="10367682" cy="5204012"/>
          </a:xfrm>
        </p:spPr>
        <p:txBody>
          <a:bodyPr>
            <a:noAutofit/>
          </a:bodyPr>
          <a:lstStyle/>
          <a:p>
            <a:pPr algn="just"/>
            <a:r>
              <a:rPr lang="ru-RU" sz="2800" smtClean="0">
                <a:latin typeface="Bookman Old Style" panose="02050604050505020204" pitchFamily="18" charset="0"/>
              </a:rPr>
              <a:t>Халық шаруашылығының және ең алдымен ауыл шаруашылығының даму процесінде алқаптардың құрамы мен қатынасында белгілі бір өзгерістер болады. Жаңа, бұрын пайдаланылмағандарды тарту есебінен пайдаланылатын алқаптардың көлемі ұлғайып келеді, неғұрлым құнды алқаптарға құндылығы төмен алқаптар трансформациялануда, ауыл шаруашылығы алқаптарының сапасы өзгеруде. Осылайша, жекелеген жер алқаптарының ауданы ғана емес, сонымен қатар олардың сапасы да өзгереді. Бұл процесс ғылыми-техникалық прогрестің дамуымен, өндіргіш күштердің өсуімен анықталады және ауылшаруашылық өндірісінің қарқындылығымен тікелей байланыста.</a:t>
            </a:r>
            <a:endParaRPr lang="ru-RU" sz="2800">
              <a:latin typeface="Bookman Old Style" panose="02050604050505020204" pitchFamily="18" charset="0"/>
            </a:endParaRPr>
          </a:p>
        </p:txBody>
      </p:sp>
    </p:spTree>
    <p:extLst>
      <p:ext uri="{BB962C8B-B14F-4D97-AF65-F5344CB8AC3E}">
        <p14:creationId xmlns:p14="http://schemas.microsoft.com/office/powerpoint/2010/main" val="1963529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1" y="1425387"/>
            <a:ext cx="10367682" cy="3644153"/>
          </a:xfrm>
        </p:spPr>
        <p:txBody>
          <a:bodyPr>
            <a:noAutofit/>
          </a:bodyPr>
          <a:lstStyle/>
          <a:p>
            <a:pPr algn="just"/>
            <a:r>
              <a:rPr lang="ru-RU" sz="2800" smtClean="0">
                <a:latin typeface="Bookman Old Style" panose="02050604050505020204" pitchFamily="18" charset="0"/>
              </a:rPr>
              <a:t>Жерді пайдалануды қарқындатудың, олардың сапасын жақсартудың маңызды факторы мелиорация болып табылады. Сондықтан жерді мелиорацияның түрлері мен дәрежесі бойынша есепке алу қажеттілігі объективті түрде туындайды.Мелиорацияланатын алқаптар жер кадастрында суармалы және құрғатылған болып бөлінеді. Ал олар өз кезегінде түрлері мен мелиорациялық жай-күйі бойынша есепке алынады.</a:t>
            </a:r>
            <a:endParaRPr lang="ru-RU" sz="2800">
              <a:latin typeface="Bookman Old Style" panose="02050604050505020204" pitchFamily="18" charset="0"/>
            </a:endParaRPr>
          </a:p>
        </p:txBody>
      </p:sp>
    </p:spTree>
    <p:extLst>
      <p:ext uri="{BB962C8B-B14F-4D97-AF65-F5344CB8AC3E}">
        <p14:creationId xmlns:p14="http://schemas.microsoft.com/office/powerpoint/2010/main" val="2638209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1" y="1425387"/>
            <a:ext cx="10367682" cy="3644153"/>
          </a:xfrm>
        </p:spPr>
        <p:txBody>
          <a:bodyPr>
            <a:noAutofit/>
          </a:bodyPr>
          <a:lstStyle/>
          <a:p>
            <a:pPr algn="just"/>
            <a:r>
              <a:rPr lang="ru-RU" sz="2800" smtClean="0">
                <a:latin typeface="Bookman Old Style" panose="02050604050505020204" pitchFamily="18" charset="0"/>
              </a:rPr>
              <a:t>Табиғи факторлар жерді пайдалану сипатында, алқаптардың жекелеген түрлерін қалыптастыруда үлкен рөл атқарады. Кейбір жағдайларда табиғи сипаттамалар түрлердің, әсіресе алқаптардың кіші түрлерінің (түршелерінің) атауларында көрінеді. Мысалы, шабындықтар құрамында құрғақ, су басқан, батпақты болып бөлінеді, жайылымдар құрғақ, батпақты болып бөлінеді.</a:t>
            </a:r>
            <a:endParaRPr lang="ru-RU" sz="2800">
              <a:latin typeface="Bookman Old Style" panose="02050604050505020204" pitchFamily="18" charset="0"/>
            </a:endParaRPr>
          </a:p>
        </p:txBody>
      </p:sp>
    </p:spTree>
    <p:extLst>
      <p:ext uri="{BB962C8B-B14F-4D97-AF65-F5344CB8AC3E}">
        <p14:creationId xmlns:p14="http://schemas.microsoft.com/office/powerpoint/2010/main" val="3483222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20272" y="954740"/>
            <a:ext cx="10367682" cy="5177119"/>
          </a:xfrm>
        </p:spPr>
        <p:txBody>
          <a:bodyPr>
            <a:noAutofit/>
          </a:bodyPr>
          <a:lstStyle/>
          <a:p>
            <a:pPr algn="just"/>
            <a:r>
              <a:rPr lang="ru-RU" sz="2800" smtClean="0">
                <a:latin typeface="Bookman Old Style" panose="02050604050505020204" pitchFamily="18" charset="0"/>
              </a:rPr>
              <a:t>Алқаптардың құрамы мен қатынасына табиғи факторлар үлкен әсер етеді, олар белгілі бір дәрежеде белгілі бір жерлерді экономикалық пайдаланудың орындылығы мен мүмкіндігін анықтайды. Сонымен, егістікке, ең алдымен, ылдилығы (көлбеулігі) кішігірім және құнарлы топырақ жамылғысы бар аумақтар, бақтар мен жүзімдіктер үшін — тау баурайының белгілі бір экспозициясы басым және жер асты суларының тиісті деңгейі бар учаскелер және т.б. бөлінеді. Әр түрлі аймақтардағы бірдей алқаптарды пайдаланудың табиғи жағдайы мен сипаты бірдей емес, осыған байланысты өндіріс шығындары да әртүрлі.</a:t>
            </a:r>
            <a:endParaRPr lang="ru-RU" sz="2800">
              <a:latin typeface="Bookman Old Style" panose="02050604050505020204" pitchFamily="18" charset="0"/>
            </a:endParaRPr>
          </a:p>
        </p:txBody>
      </p:sp>
    </p:spTree>
    <p:extLst>
      <p:ext uri="{BB962C8B-B14F-4D97-AF65-F5344CB8AC3E}">
        <p14:creationId xmlns:p14="http://schemas.microsoft.com/office/powerpoint/2010/main" val="1721340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20272" y="954740"/>
            <a:ext cx="10367682" cy="5177119"/>
          </a:xfrm>
        </p:spPr>
        <p:txBody>
          <a:bodyPr>
            <a:noAutofit/>
          </a:bodyPr>
          <a:lstStyle/>
          <a:p>
            <a:pPr algn="just"/>
            <a:r>
              <a:rPr lang="ru-RU" sz="2800" smtClean="0">
                <a:latin typeface="Bookman Old Style" panose="02050604050505020204" pitchFamily="18" charset="0"/>
              </a:rPr>
              <a:t>Осылайша, жерді пайдалану сипатына жер учаскелерінің табиғи факторлары мен қасиеттері белгілі бір әсер етеді, бұл өз кезегінде жер кадастрын құру және жүргізу кезінде оларды есепке алу қажеттілігін тудырады. Сондықтан, жер алқаптарының сапалық жай-күйін және пайдаланылуын толық сипаттау үшін есепке алу кезінде тек алқап түрлері ғана емес (егістік, шабындық және т.б.), сонымен қатар олардың кіші түрлері (түрше) де (таспен жабылған егістік, құрғақ шабындық, су басқан шабындық </a:t>
            </a:r>
            <a:r>
              <a:rPr lang="ru-RU" sz="2800" smtClean="0">
                <a:latin typeface="Bookman Old Style" panose="02050604050505020204" pitchFamily="18" charset="0"/>
              </a:rPr>
              <a:t>және т. б. </a:t>
            </a:r>
            <a:r>
              <a:rPr lang="ru-RU" sz="2800" smtClean="0">
                <a:latin typeface="Bookman Old Style" panose="02050604050505020204" pitchFamily="18" charset="0"/>
              </a:rPr>
              <a:t>) бөлінеді. Алқаптың кіші түрлерін бөлу негізінен белгілі бір алқаптың нақты жағдайын сипаттайтын табиғи белгілер мен қасиеттерге негізделген.</a:t>
            </a:r>
            <a:endParaRPr lang="ru-RU" sz="2800">
              <a:latin typeface="Bookman Old Style" panose="02050604050505020204" pitchFamily="18" charset="0"/>
            </a:endParaRPr>
          </a:p>
        </p:txBody>
      </p:sp>
    </p:spTree>
    <p:extLst>
      <p:ext uri="{BB962C8B-B14F-4D97-AF65-F5344CB8AC3E}">
        <p14:creationId xmlns:p14="http://schemas.microsoft.com/office/powerpoint/2010/main" val="3111891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47167" y="1089212"/>
            <a:ext cx="10367682" cy="4047565"/>
          </a:xfrm>
        </p:spPr>
        <p:txBody>
          <a:bodyPr>
            <a:noAutofit/>
          </a:bodyPr>
          <a:lstStyle/>
          <a:p>
            <a:pPr algn="just"/>
            <a:r>
              <a:rPr lang="ru-RU" sz="2800" smtClean="0">
                <a:latin typeface="Bookman Old Style" panose="02050604050505020204" pitchFamily="18" charset="0"/>
              </a:rPr>
              <a:t>Әр алқап, әдетте, жеке контурлардан тұрады. Контур әдетте біртекті алқаптардан тұратын және тұйық сыртқы шекарасы бар аумақты білдіреді. Аудандарды есептеу, әдетте, алқаптың контуры бойынша жүзеге асырылады және осы аудандардың жиынтығы алқаптың жалпы ауданын анықтауға мүмкіндік береді. Осыған байланысты жер схемасы объективті түрде бастапқы есепке алу элементі ретінде әрекет етеді және жер кадастрындағы есепке алудың қосымша кадастрлық бірлігі болып табылады. </a:t>
            </a:r>
            <a:endParaRPr lang="ru-RU" sz="2800">
              <a:latin typeface="Bookman Old Style" panose="02050604050505020204" pitchFamily="18" charset="0"/>
            </a:endParaRPr>
          </a:p>
        </p:txBody>
      </p:sp>
    </p:spTree>
    <p:extLst>
      <p:ext uri="{BB962C8B-B14F-4D97-AF65-F5344CB8AC3E}">
        <p14:creationId xmlns:p14="http://schemas.microsoft.com/office/powerpoint/2010/main" val="250693850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TotalTime>
  <Words>680</Words>
  <Application>Microsoft Office PowerPoint</Application>
  <PresentationFormat>Широкоэкранный</PresentationFormat>
  <Paragraphs>12</Paragraphs>
  <Slides>12</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12</vt:i4>
      </vt:variant>
    </vt:vector>
  </HeadingPairs>
  <TitlesOfParts>
    <vt:vector size="17" baseType="lpstr">
      <vt:lpstr>Arial</vt:lpstr>
      <vt:lpstr>Bookman Old Style</vt:lpstr>
      <vt:lpstr>Calibri</vt:lpstr>
      <vt:lpstr>Calibri Light</vt:lpstr>
      <vt:lpstr>Тема Office</vt:lpstr>
      <vt:lpstr>Кадастрлық бірліктер жүйесі және олардың құрамдас элементтері.</vt:lpstr>
      <vt:lpstr>Жер қорын жер санаттары мен жер пайдаланушылар бойынша жіктеу кадастрлық бірліктердің және олардың құрамдас элементтерінің белгілі бір жүйесіне негізделеді. Әдетте статистикадағы бақылау және есепке алу бірлігі ретінде санау операциясы кезінде топтастырудың бастапқы бірлігі ретінде қызмет ететін элемент саналады. Қазақстандағы жер кадастрының негізгі бірлігі ретінде жер учаскесі саналады.</vt:lpstr>
      <vt:lpstr>Жер учаскесі-нысаналы мақсаты бар жер аумағының, құқық субъектісінің учаскесі, яғни жер пайдалану немесе жер иелену, сондай-ақ жергілікті жерде және карталарда (жоспарларда) белгіленген шекаралар бар аумақ.</vt:lpstr>
      <vt:lpstr>Қазақстан Республикасының ауыл шаруашылығындағы шаруашылық жүргізуші субъектілердің нысандары бойынша жерді бөлу пайдалану сипаты бойынша ерекшеленеді және жергілікті жерде оқшауланған алқаптардың контурына бөлінеді. Жер алқаптары - бұл жерді өндіріс құралы ретінде пайдаланудың экономикалық, шаруашылық нысаны. Алқаптардың қатынасы бойынша ауылшаруашылық өндірісінде жерді пайдалану сипатын және белгілі бір дәрежеде фермалардың бағыты мен мамандануын бағалауға болады.</vt:lpstr>
      <vt:lpstr>Жер алқабы деп нақты шаруашылық мақсаттар үшін жүйелі түрде пайдаланылатын және белгілі бір табиғи-тарихи қасиеттері бар аумақ (жер пайдалану учаскесінің бір бөлігі) саналады. Бұл ауылшаруашылық жерлерінің мемлекеттік жер кадастрындағы негізгі элемент.</vt:lpstr>
      <vt:lpstr>Жер алқаптарының түрлері мен саны халық шаруашылығы салаларындағы жердің жұмыс істеу сипатына байланысты. Осыған байланысты ауылшаруашылық және ауылшаруашылық емес мақсатындағы жерлер болып бөлінеді. Сонымен қатар, барлық жер алқаптары ауылшаруашылық алқаптарына (егістік, тыңайған жерлер, көпжылдық екпелер, шабындықтар мен жайылымдар) және ауылшаруашылық емес алқаптарына (орман, бұта, батпақтар, ғимараттар астында, жолдар астында, су астында және т.б.) бөлінеді.</vt:lpstr>
      <vt:lpstr>Халық шаруашылығының және ең алдымен ауыл шаруашылығының даму процесінде алқаптардың құрамы мен қатынасында белгілі бір өзгерістер болады. Жаңа, бұрын пайдаланылмағандарды тарту есебінен пайдаланылатын алқаптардың көлемі ұлғайып келеді, неғұрлым құнды алқаптарға құндылығы төмен алқаптар трансформациялануда, ауыл шаруашылығы алқаптарының сапасы өзгеруде. Осылайша, жекелеген жер алқаптарының ауданы ғана емес, сонымен қатар олардың сапасы да өзгереді. Бұл процесс ғылыми-техникалық прогрестің дамуымен, өндіргіш күштердің өсуімен анықталады және ауылшаруашылық өндірісінің қарқындылығымен тікелей байланыста.</vt:lpstr>
      <vt:lpstr>Жерді пайдалануды қарқындатудың, олардың сапасын жақсартудың маңызды факторы мелиорация болып табылады. Сондықтан жерді мелиорацияның түрлері мен дәрежесі бойынша есепке алу қажеттілігі объективті түрде туындайды.Мелиорацияланатын алқаптар жер кадастрында суармалы және құрғатылған болып бөлінеді. Ал олар өз кезегінде түрлері мен мелиорациялық жай-күйі бойынша есепке алынады.</vt:lpstr>
      <vt:lpstr>Табиғи факторлар жерді пайдалану сипатында, алқаптардың жекелеген түрлерін қалыптастыруда үлкен рөл атқарады. Кейбір жағдайларда табиғи сипаттамалар түрлердің, әсіресе алқаптардың кіші түрлерінің (түршелерінің) атауларында көрінеді. Мысалы, шабындықтар құрамында құрғақ, су басқан, батпақты болып бөлінеді, жайылымдар құрғақ, батпақты болып бөлінеді.</vt:lpstr>
      <vt:lpstr>Алқаптардың құрамы мен қатынасына табиғи факторлар үлкен әсер етеді, олар белгілі бір дәрежеде белгілі бір жерлерді экономикалық пайдаланудың орындылығы мен мүмкіндігін анықтайды. Сонымен, егістікке, ең алдымен, ылдилығы (көлбеулігі) кішігірім және құнарлы топырақ жамылғысы бар аумақтар, бақтар мен жүзімдіктер үшін — тау баурайының белгілі бір экспозициясы басым және жер асты суларының тиісті деңгейі бар учаскелер және т.б. бөлінеді. Әр түрлі аймақтардағы бірдей алқаптарды пайдаланудың табиғи жағдайы мен сипаты бірдей емес, осыған байланысты өндіріс шығындары да әртүрлі.</vt:lpstr>
      <vt:lpstr>Осылайша, жерді пайдалану сипатына жер учаскелерінің табиғи факторлары мен қасиеттері белгілі бір әсер етеді, бұл өз кезегінде жер кадастрын құру және жүргізу кезінде оларды есепке алу қажеттілігін тудырады. Сондықтан, жер алқаптарының сапалық жай-күйін және пайдаланылуын толық сипаттау үшін есепке алу кезінде тек алқап түрлері ғана емес (егістік, шабындық және т.б.), сонымен қатар олардың кіші түрлері (түрше) де (таспен жабылған егістік, құрғақ шабындық, су басқан шабындық және т. б. ) бөлінеді. Алқаптың кіші түрлерін бөлу негізінен белгілі бір алқаптың нақты жағдайын сипаттайтын табиғи белгілер мен қасиеттерге негізделген.</vt:lpstr>
      <vt:lpstr>Әр алқап, әдетте, жеке контурлардан тұрады. Контур әдетте біртекті алқаптардан тұратын және тұйық сыртқы шекарасы бар аумақты білдіреді. Аудандарды есептеу, әдетте, алқаптың контуры бойынша жүзеге асырылады және осы аудандардың жиынтығы алқаптың жалпы ауданын анықтауға мүмкіндік береді. Осыған байланысты жер схемасы объективті түрде бастапқы есепке алу элементі ретінде әрекет етеді және жер кадастрындағы есепке алудың қосымша кадастрлық бірлігі болып табылады. </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Кадастрлық бірліктер жүйесі және олардың құрамдас элементтері.</dc:title>
  <dc:creator>RePack by Diakov</dc:creator>
  <cp:lastModifiedBy>RePack by Diakov</cp:lastModifiedBy>
  <cp:revision>21</cp:revision>
  <dcterms:created xsi:type="dcterms:W3CDTF">2021-02-23T15:59:51Z</dcterms:created>
  <dcterms:modified xsi:type="dcterms:W3CDTF">2021-02-23T17:52:58Z</dcterms:modified>
</cp:coreProperties>
</file>